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60" r:id="rId2"/>
    <p:sldId id="259" r:id="rId3"/>
    <p:sldId id="257" r:id="rId4"/>
    <p:sldId id="261" r:id="rId5"/>
    <p:sldId id="262" r:id="rId6"/>
    <p:sldId id="263" r:id="rId7"/>
    <p:sldId id="264" r:id="rId8"/>
    <p:sldId id="258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83" autoAdjust="0"/>
    <p:restoredTop sz="94660"/>
  </p:normalViewPr>
  <p:slideViewPr>
    <p:cSldViewPr snapToGrid="0">
      <p:cViewPr>
        <p:scale>
          <a:sx n="50" d="100"/>
          <a:sy n="50" d="100"/>
        </p:scale>
        <p:origin x="1161" y="7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677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100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85919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237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1802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5599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56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57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1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91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42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00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0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4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82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5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DA38F49-B3E2-4BF0-BEC7-C30D34ABBB8D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522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loradoEmbeddedAI-Fall2025/final-project-s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CB86-0326-C002-10C5-A1C1E39D78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Efficient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A4599-B06E-BDE5-FF5C-1CEBA9EDF4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Demonstrating how CNNs can be optimized for edge device deployment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EFAFA-7ADE-096B-6E5C-2E531CE67A24}"/>
              </a:ext>
            </a:extLst>
          </p:cNvPr>
          <p:cNvSpPr txBox="1"/>
          <p:nvPr/>
        </p:nvSpPr>
        <p:spPr>
          <a:xfrm>
            <a:off x="8539014" y="5242474"/>
            <a:ext cx="454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By: Shane McCammon</a:t>
            </a:r>
          </a:p>
        </p:txBody>
      </p:sp>
    </p:spTree>
    <p:extLst>
      <p:ext uri="{BB962C8B-B14F-4D97-AF65-F5344CB8AC3E}">
        <p14:creationId xmlns:p14="http://schemas.microsoft.com/office/powerpoint/2010/main" val="3921588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5831-0AB0-1F9A-5A93-7F56B3C76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S2: Compression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03DE-F215-51E3-A3DC-6908744CD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Pruning</a:t>
            </a:r>
          </a:p>
          <a:p>
            <a:pPr lvl="1"/>
            <a:r>
              <a:rPr lang="en-US" dirty="0"/>
              <a:t>Used </a:t>
            </a:r>
            <a:r>
              <a:rPr lang="en-US" dirty="0" err="1"/>
              <a:t>tfmot.sparsity.keras.prune_low_magnitude</a:t>
            </a:r>
            <a:r>
              <a:rPr lang="en-US" dirty="0"/>
              <a:t> with:</a:t>
            </a:r>
          </a:p>
          <a:p>
            <a:pPr lvl="2"/>
            <a:r>
              <a:rPr lang="en-US" dirty="0" err="1"/>
              <a:t>PolynomialDecay</a:t>
            </a:r>
            <a:r>
              <a:rPr lang="en-US" dirty="0"/>
              <a:t> schedule:</a:t>
            </a:r>
          </a:p>
          <a:p>
            <a:pPr lvl="2"/>
            <a:r>
              <a:rPr lang="en-US" dirty="0" err="1"/>
              <a:t>initial_sparsity</a:t>
            </a:r>
            <a:r>
              <a:rPr lang="en-US" dirty="0"/>
              <a:t> = 0.0</a:t>
            </a:r>
          </a:p>
          <a:p>
            <a:pPr lvl="2"/>
            <a:r>
              <a:rPr lang="en-US" dirty="0" err="1"/>
              <a:t>final_sparsity</a:t>
            </a:r>
            <a:r>
              <a:rPr lang="en-US" dirty="0"/>
              <a:t> = 0.5 (50% target)</a:t>
            </a:r>
          </a:p>
          <a:p>
            <a:pPr lvl="2"/>
            <a:r>
              <a:rPr lang="en-US" dirty="0" err="1"/>
              <a:t>begin_step</a:t>
            </a:r>
            <a:r>
              <a:rPr lang="en-US" dirty="0"/>
              <a:t> = 0</a:t>
            </a:r>
          </a:p>
          <a:p>
            <a:pPr lvl="2"/>
            <a:r>
              <a:rPr lang="en-US" dirty="0" err="1"/>
              <a:t>end_step</a:t>
            </a:r>
            <a:r>
              <a:rPr lang="en-US" dirty="0"/>
              <a:t> = </a:t>
            </a:r>
            <a:r>
              <a:rPr lang="en-US" dirty="0" err="1"/>
              <a:t>steps_per_epoch</a:t>
            </a:r>
            <a:r>
              <a:rPr lang="en-US" dirty="0"/>
              <a:t> × 10</a:t>
            </a:r>
          </a:p>
          <a:p>
            <a:pPr lvl="2"/>
            <a:r>
              <a:rPr lang="en-US" dirty="0"/>
              <a:t>Used </a:t>
            </a:r>
            <a:r>
              <a:rPr lang="en-US" dirty="0" err="1"/>
              <a:t>strip_pruning</a:t>
            </a:r>
            <a:r>
              <a:rPr lang="en-US" dirty="0"/>
              <a:t>(</a:t>
            </a:r>
            <a:r>
              <a:rPr lang="en-US" dirty="0" err="1"/>
              <a:t>pruned_model</a:t>
            </a:r>
            <a:r>
              <a:rPr lang="en-US" dirty="0"/>
              <a:t>) to remove wrappers and get a standard sparse FP32 model.</a:t>
            </a:r>
          </a:p>
          <a:p>
            <a:pPr lvl="2"/>
            <a:r>
              <a:rPr lang="en-US" dirty="0"/>
              <a:t>Resulting sparsity:Pruned_FP32 &amp; Pruned+PTQ_INT8: ~49.9% zeros</a:t>
            </a:r>
          </a:p>
          <a:p>
            <a:pPr lvl="2"/>
            <a:r>
              <a:rPr lang="en-US" dirty="0"/>
              <a:t>Pruned+QAT_INT8: ~3.4% zeros (QAT made some weights dense again)</a:t>
            </a:r>
          </a:p>
        </p:txBody>
      </p:sp>
    </p:spTree>
    <p:extLst>
      <p:ext uri="{BB962C8B-B14F-4D97-AF65-F5344CB8AC3E}">
        <p14:creationId xmlns:p14="http://schemas.microsoft.com/office/powerpoint/2010/main" val="322011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E1C36-4DE7-7876-9584-4DD43F44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S2: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AEC07-67D5-3E37-F602-CEAB66A5B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708" y="1703420"/>
            <a:ext cx="5886150" cy="4798980"/>
          </a:xfrm>
        </p:spPr>
        <p:txBody>
          <a:bodyPr>
            <a:normAutofit/>
          </a:bodyPr>
          <a:lstStyle/>
          <a:p>
            <a:r>
              <a:rPr lang="en-US" dirty="0"/>
              <a:t>Post-Training Quantization (PTQ, INT8)</a:t>
            </a:r>
          </a:p>
          <a:p>
            <a:pPr lvl="1"/>
            <a:r>
              <a:rPr lang="en-US" dirty="0"/>
              <a:t>Applied to baseline and pruned FP32 models.</a:t>
            </a:r>
          </a:p>
          <a:p>
            <a:pPr lvl="1"/>
            <a:r>
              <a:rPr lang="en-US" dirty="0" err="1"/>
              <a:t>TFLite</a:t>
            </a:r>
            <a:r>
              <a:rPr lang="en-US" dirty="0"/>
              <a:t> converter config:</a:t>
            </a:r>
          </a:p>
          <a:p>
            <a:pPr lvl="2"/>
            <a:r>
              <a:rPr lang="en-US" dirty="0" err="1"/>
              <a:t>converter.optimizations</a:t>
            </a:r>
            <a:r>
              <a:rPr lang="en-US" dirty="0"/>
              <a:t> = [</a:t>
            </a:r>
            <a:r>
              <a:rPr lang="en-US" dirty="0" err="1"/>
              <a:t>tf.lite.Optimize.DEFAULT</a:t>
            </a:r>
            <a:r>
              <a:rPr lang="en-US" dirty="0"/>
              <a:t>]</a:t>
            </a:r>
          </a:p>
          <a:p>
            <a:pPr lvl="2"/>
            <a:r>
              <a:rPr lang="en-US" dirty="0" err="1"/>
              <a:t>converter.representative_dataset</a:t>
            </a:r>
            <a:r>
              <a:rPr lang="en-US" dirty="0"/>
              <a:t> = </a:t>
            </a:r>
            <a:r>
              <a:rPr lang="en-US" dirty="0" err="1"/>
              <a:t>representative_data_gen</a:t>
            </a:r>
            <a:r>
              <a:rPr lang="en-US" dirty="0"/>
              <a:t> (500 images)</a:t>
            </a:r>
          </a:p>
          <a:p>
            <a:pPr lvl="2"/>
            <a:r>
              <a:rPr lang="en-US" dirty="0" err="1"/>
              <a:t>converter.target_spec.supported_ops</a:t>
            </a:r>
            <a:r>
              <a:rPr lang="en-US" dirty="0"/>
              <a:t> = [TFLITE_BUILTINS_INT8]</a:t>
            </a:r>
          </a:p>
          <a:p>
            <a:pPr lvl="2"/>
            <a:r>
              <a:rPr lang="en-US" dirty="0" err="1"/>
              <a:t>converter.inference_input_type</a:t>
            </a:r>
            <a:r>
              <a:rPr lang="en-US" dirty="0"/>
              <a:t> = tf.int8</a:t>
            </a:r>
          </a:p>
          <a:p>
            <a:pPr lvl="2"/>
            <a:r>
              <a:rPr lang="en-US" dirty="0" err="1"/>
              <a:t>converter.inference_output_type</a:t>
            </a:r>
            <a:r>
              <a:rPr lang="en-US" dirty="0"/>
              <a:t> = tf.int8</a:t>
            </a:r>
          </a:p>
          <a:p>
            <a:pPr lvl="1"/>
            <a:r>
              <a:rPr lang="en-US" dirty="0"/>
              <a:t>Produces fully INT8 models (weights &amp; activations) for </a:t>
            </a:r>
            <a:r>
              <a:rPr lang="en-US" dirty="0" err="1"/>
              <a:t>TFLite</a:t>
            </a:r>
            <a:r>
              <a:rPr lang="en-US" dirty="0"/>
              <a:t>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E32B20-7571-A9D2-7770-278AAC28DCFE}"/>
              </a:ext>
            </a:extLst>
          </p:cNvPr>
          <p:cNvSpPr txBox="1">
            <a:spLocks/>
          </p:cNvSpPr>
          <p:nvPr/>
        </p:nvSpPr>
        <p:spPr>
          <a:xfrm>
            <a:off x="5747051" y="1652620"/>
            <a:ext cx="5886150" cy="47989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Quantization-Aware Training (QAT, INT8)</a:t>
            </a:r>
          </a:p>
          <a:p>
            <a:pPr lvl="1"/>
            <a:r>
              <a:rPr lang="en-US" dirty="0"/>
              <a:t>Used </a:t>
            </a:r>
            <a:r>
              <a:rPr lang="en-US" dirty="0" err="1"/>
              <a:t>tfmot.quantization.keras.quantize_model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qat_model</a:t>
            </a:r>
            <a:r>
              <a:rPr lang="en-US" dirty="0"/>
              <a:t> = </a:t>
            </a:r>
            <a:r>
              <a:rPr lang="en-US" dirty="0" err="1"/>
              <a:t>quantize_model</a:t>
            </a:r>
            <a:r>
              <a:rPr lang="en-US" dirty="0"/>
              <a:t>(</a:t>
            </a:r>
            <a:r>
              <a:rPr lang="en-US" dirty="0" err="1"/>
              <a:t>baseline_model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pruned_qat_model</a:t>
            </a:r>
            <a:r>
              <a:rPr lang="en-US" dirty="0"/>
              <a:t> = </a:t>
            </a:r>
            <a:r>
              <a:rPr lang="en-US" dirty="0" err="1"/>
              <a:t>quantize_model</a:t>
            </a:r>
            <a:r>
              <a:rPr lang="en-US" dirty="0"/>
              <a:t>(</a:t>
            </a:r>
            <a:r>
              <a:rPr lang="en-US" dirty="0" err="1"/>
              <a:t>pruned_model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Converted QAT models to INT8 with the same </a:t>
            </a:r>
            <a:r>
              <a:rPr lang="en-US" dirty="0" err="1"/>
              <a:t>TFLite</a:t>
            </a:r>
            <a:r>
              <a:rPr lang="en-US" dirty="0"/>
              <a:t> PTQ pipeline.</a:t>
            </a:r>
          </a:p>
          <a:p>
            <a:pPr lvl="1"/>
            <a:r>
              <a:rPr lang="en-US" dirty="0"/>
              <a:t>QAT simulates quantization during training, slightly improving robustness to INT8.</a:t>
            </a:r>
          </a:p>
        </p:txBody>
      </p:sp>
    </p:spTree>
    <p:extLst>
      <p:ext uri="{BB962C8B-B14F-4D97-AF65-F5344CB8AC3E}">
        <p14:creationId xmlns:p14="http://schemas.microsoft.com/office/powerpoint/2010/main" val="224048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4C7F2-5D79-AD57-0EE1-F43B6C18D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Latency Measurement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503FD-A008-1659-8306-8DB450FE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6553805" cy="4058751"/>
          </a:xfrm>
        </p:spPr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FP32 Latency:</a:t>
            </a:r>
          </a:p>
          <a:p>
            <a:pPr lvl="1"/>
            <a:r>
              <a:rPr lang="en-US" dirty="0"/>
              <a:t>Measured host CPU</a:t>
            </a:r>
          </a:p>
          <a:p>
            <a:pPr lvl="1"/>
            <a:r>
              <a:rPr lang="en-US" dirty="0"/>
              <a:t>Batch size: 1</a:t>
            </a:r>
          </a:p>
          <a:p>
            <a:pPr lvl="1"/>
            <a:r>
              <a:rPr lang="en-US" dirty="0"/>
              <a:t>Average over 1000 random test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C6A37-6710-7419-B9F1-610D56E39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62" y="3630379"/>
            <a:ext cx="5324514" cy="1828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F38B46-8000-F2CC-15DF-46AD0917A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583" y="1669947"/>
            <a:ext cx="5121084" cy="41212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E1DE04-1C41-548C-182E-71D017FC2C3B}"/>
              </a:ext>
            </a:extLst>
          </p:cNvPr>
          <p:cNvSpPr txBox="1"/>
          <p:nvPr/>
        </p:nvSpPr>
        <p:spPr>
          <a:xfrm>
            <a:off x="2476500" y="5791200"/>
            <a:ext cx="7981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Note:  Latency is average clock time per inference on device CPU, it does include some Python and quantization overhead but fairly shows INT8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Tflite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 models are much faster than FP32 baseline</a:t>
            </a:r>
          </a:p>
        </p:txBody>
      </p:sp>
    </p:spTree>
    <p:extLst>
      <p:ext uri="{BB962C8B-B14F-4D97-AF65-F5344CB8AC3E}">
        <p14:creationId xmlns:p14="http://schemas.microsoft.com/office/powerpoint/2010/main" val="567472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765CC-3901-7096-FBB2-607DBADCB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4534-8121-DAAD-5787-AEE0AF7CA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412413" cy="4195481"/>
          </a:xfrm>
        </p:spPr>
        <p:txBody>
          <a:bodyPr/>
          <a:lstStyle/>
          <a:p>
            <a:r>
              <a:rPr lang="en-US" sz="2400" dirty="0"/>
              <a:t>Edge devices have limited flash, RAM, and CPU resources</a:t>
            </a:r>
          </a:p>
          <a:p>
            <a:r>
              <a:rPr lang="en-US" sz="2400" dirty="0"/>
              <a:t>Standard FP32 CNNs are overkill and can be slow or too large for microcontrollers</a:t>
            </a:r>
          </a:p>
          <a:p>
            <a:pPr lvl="1"/>
            <a:r>
              <a:rPr lang="en-US" dirty="0"/>
              <a:t>How can we compress the CNN without sacrificing accuracy?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37FDC3-5DC0-29C5-A690-B1F9C534E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68" y="4248518"/>
            <a:ext cx="3079615" cy="224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17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84BCC-7E85-056A-59B5-16F5049E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CNN on MNIST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D508D-AC19-9514-4CD6-152F0CC26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748118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Architecture</a:t>
            </a:r>
          </a:p>
          <a:p>
            <a:pPr lvl="1"/>
            <a:r>
              <a:rPr lang="en-US" dirty="0"/>
              <a:t>Conv(3x3, 16) -&gt; </a:t>
            </a:r>
            <a:r>
              <a:rPr lang="en-US" dirty="0" err="1"/>
              <a:t>MaxPool</a:t>
            </a:r>
            <a:endParaRPr lang="en-US" dirty="0"/>
          </a:p>
          <a:p>
            <a:pPr lvl="1"/>
            <a:r>
              <a:rPr lang="en-US" dirty="0"/>
              <a:t>Conv(3x3, 32) -&gt; </a:t>
            </a:r>
            <a:r>
              <a:rPr lang="en-US" dirty="0" err="1"/>
              <a:t>MaxPool</a:t>
            </a:r>
            <a:endParaRPr lang="en-US" dirty="0"/>
          </a:p>
          <a:p>
            <a:pPr lvl="1"/>
            <a:r>
              <a:rPr lang="en-US" dirty="0"/>
              <a:t>Dense 64 -&gt; Dense 10</a:t>
            </a:r>
          </a:p>
          <a:p>
            <a:r>
              <a:rPr lang="en-US" dirty="0"/>
              <a:t>Parameters: 56,714</a:t>
            </a:r>
          </a:p>
          <a:p>
            <a:r>
              <a:rPr lang="en-US" dirty="0"/>
              <a:t>Saved model size (FP32 .h5): 708.6 kB</a:t>
            </a:r>
          </a:p>
          <a:p>
            <a:r>
              <a:rPr lang="en-US" dirty="0"/>
              <a:t>Test Accuracy: 99.1%</a:t>
            </a:r>
          </a:p>
          <a:p>
            <a:r>
              <a:rPr lang="en-US" dirty="0"/>
              <a:t>Latency: 84.6 </a:t>
            </a:r>
            <a:r>
              <a:rPr lang="en-US" dirty="0" err="1"/>
              <a:t>ms</a:t>
            </a:r>
            <a:r>
              <a:rPr lang="en-US" dirty="0"/>
              <a:t> / inference (CPU)</a:t>
            </a:r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E58914AD-77B4-9400-3EF3-3B32E6318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4208143"/>
            <a:ext cx="12443571" cy="299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87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2668B-5F07-F101-52A6-2E4DCB55D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CBE13-5D7F-9A49-A117-1F35E7965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Pruning (~50%)</a:t>
            </a:r>
          </a:p>
          <a:p>
            <a:pPr lvl="1"/>
            <a:r>
              <a:rPr lang="en-US" dirty="0"/>
              <a:t>Remove small-magnitude weights, half become zero, resulting model smaller</a:t>
            </a:r>
          </a:p>
          <a:p>
            <a:r>
              <a:rPr lang="en-US" dirty="0"/>
              <a:t>Post-Training Quantization (PTQ, INT8)</a:t>
            </a:r>
          </a:p>
          <a:p>
            <a:pPr lvl="1"/>
            <a:r>
              <a:rPr lang="en-US" dirty="0"/>
              <a:t>Convert trained FP32 weights/activations to 8-bit integers without retraining, decreasing memory usage and latency</a:t>
            </a:r>
          </a:p>
          <a:p>
            <a:r>
              <a:rPr lang="en-US" dirty="0"/>
              <a:t>Quantization-Aware Training (QAT, INT8)</a:t>
            </a:r>
          </a:p>
          <a:p>
            <a:pPr lvl="1"/>
            <a:r>
              <a:rPr lang="en-US" dirty="0"/>
              <a:t>Simulate quantization during training, recovers or improves accuracy compared to PTQ</a:t>
            </a:r>
          </a:p>
        </p:txBody>
      </p:sp>
    </p:spTree>
    <p:extLst>
      <p:ext uri="{BB962C8B-B14F-4D97-AF65-F5344CB8AC3E}">
        <p14:creationId xmlns:p14="http://schemas.microsoft.com/office/powerpoint/2010/main" val="3407279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BB85F-639A-E02A-7939-661D5794F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Results &amp;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A8FB38-E80E-B167-D015-B404EFDF1B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275557"/>
              </p:ext>
            </p:extLst>
          </p:nvPr>
        </p:nvGraphicFramePr>
        <p:xfrm>
          <a:off x="914400" y="2207101"/>
          <a:ext cx="10353675" cy="3108960"/>
        </p:xfrm>
        <a:graphic>
          <a:graphicData uri="http://schemas.openxmlformats.org/drawingml/2006/table">
            <a:tbl>
              <a:tblPr/>
              <a:tblGrid>
                <a:gridCol w="2070735">
                  <a:extLst>
                    <a:ext uri="{9D8B030D-6E8A-4147-A177-3AD203B41FA5}">
                      <a16:colId xmlns:a16="http://schemas.microsoft.com/office/drawing/2014/main" val="2178415036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1536964675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1011006345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1737877209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2703962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/>
                        <a:t>Size (KB)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/>
                        <a:t>Acc (%)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/>
                        <a:t>Latency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/>
                        <a:t>Sparsity (%)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08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Baseline FP32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708.6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99.10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84.59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745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PTQ INT8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60.7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99.06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0.18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430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QAT INT8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61.1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99.20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0.25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337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Pruned FP32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249.8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99.07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48.66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49.9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239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rgbClr val="008000"/>
                          </a:solidFill>
                        </a:rPr>
                        <a:t>Pruned+PTQ</a:t>
                      </a:r>
                      <a:r>
                        <a:rPr lang="en-US" dirty="0">
                          <a:solidFill>
                            <a:srgbClr val="008000"/>
                          </a:solidFill>
                        </a:rPr>
                        <a:t> INT8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solidFill>
                            <a:srgbClr val="008000"/>
                          </a:solidFill>
                        </a:rPr>
                        <a:t>60.7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solidFill>
                            <a:srgbClr val="008000"/>
                          </a:solidFill>
                        </a:rPr>
                        <a:t>99.10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solidFill>
                            <a:srgbClr val="008000"/>
                          </a:solidFill>
                        </a:rPr>
                        <a:t>0.09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solidFill>
                            <a:srgbClr val="008000"/>
                          </a:solidFill>
                        </a:rPr>
                        <a:t>49.9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3764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Pruned+QAT</a:t>
                      </a:r>
                      <a:r>
                        <a:rPr lang="en-US" dirty="0"/>
                        <a:t> INT8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/>
                        <a:t>61.1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99.07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0.10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/>
                        <a:t>3.4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105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444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EDEDA7AA-EFC1-8CDB-B420-453D470D5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0" y="1980766"/>
            <a:ext cx="5530811" cy="2765405"/>
          </a:xfrm>
        </p:spPr>
      </p:pic>
      <p:pic>
        <p:nvPicPr>
          <p:cNvPr id="7" name="Picture 6" descr="A graph with a bar chart&#10;&#10;AI-generated content may be incorrect.">
            <a:extLst>
              <a:ext uri="{FF2B5EF4-FFF2-40B4-BE49-F238E27FC236}">
                <a16:creationId xmlns:a16="http://schemas.microsoft.com/office/drawing/2014/main" id="{37A869DD-ADA4-92A2-C271-E04C6C866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6" y="1980766"/>
            <a:ext cx="5530811" cy="2765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2CE28C-2BC3-5C85-490B-38E685EA289F}"/>
              </a:ext>
            </a:extLst>
          </p:cNvPr>
          <p:cNvSpPr txBox="1"/>
          <p:nvPr/>
        </p:nvSpPr>
        <p:spPr>
          <a:xfrm>
            <a:off x="3036405" y="5145314"/>
            <a:ext cx="6596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INT8 models ~12x smaller than baseline FP32</a:t>
            </a:r>
          </a:p>
          <a:p>
            <a:r>
              <a:rPr lang="en-US" dirty="0" err="1"/>
              <a:t>Pruned+PTQ</a:t>
            </a:r>
            <a:r>
              <a:rPr lang="en-US" dirty="0"/>
              <a:t> INT8 model is 940x faster than baseline on CPU</a:t>
            </a:r>
          </a:p>
        </p:txBody>
      </p:sp>
    </p:spTree>
    <p:extLst>
      <p:ext uri="{BB962C8B-B14F-4D97-AF65-F5344CB8AC3E}">
        <p14:creationId xmlns:p14="http://schemas.microsoft.com/office/powerpoint/2010/main" val="405939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0FF8-D554-1663-DD1E-FCE88C9C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21CE0-D7BF-9205-0120-DCBB36562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Compression works</a:t>
            </a:r>
          </a:p>
          <a:p>
            <a:pPr lvl="1"/>
            <a:r>
              <a:rPr lang="en-US" dirty="0"/>
              <a:t> Pruning + INT8 quantization significantly reduces size and latency and performed the best</a:t>
            </a:r>
          </a:p>
          <a:p>
            <a:r>
              <a:rPr lang="en-US" dirty="0"/>
              <a:t>Accuracy remains robust</a:t>
            </a:r>
          </a:p>
          <a:p>
            <a:pPr lvl="1"/>
            <a:r>
              <a:rPr lang="en-US" dirty="0"/>
              <a:t>All models performed around ~99% accuracy</a:t>
            </a:r>
          </a:p>
          <a:p>
            <a:r>
              <a:rPr lang="en-US" dirty="0"/>
              <a:t>QAT slightly improves robustness to INT8 but not necessary for MNIST</a:t>
            </a:r>
          </a:p>
          <a:p>
            <a:r>
              <a:rPr lang="en-US" dirty="0"/>
              <a:t>Measuring latency carefully matters</a:t>
            </a:r>
          </a:p>
          <a:p>
            <a:r>
              <a:rPr lang="en-US" dirty="0"/>
              <a:t>Edge implications </a:t>
            </a:r>
          </a:p>
          <a:p>
            <a:pPr lvl="1"/>
            <a:r>
              <a:rPr lang="en-US" dirty="0"/>
              <a:t>Small models with INT8 inference are very practical for resource-constrained devices (60.7 kB)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23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C5C3-0C01-10F6-E91D-57755922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Material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19983-4BE2-E663-1BB9-CA630A0CE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430" y="2090547"/>
            <a:ext cx="4112895" cy="3566160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0A1-BBA4-3335-DB7D-384FF263621E}"/>
              </a:ext>
            </a:extLst>
          </p:cNvPr>
          <p:cNvSpPr txBox="1"/>
          <p:nvPr/>
        </p:nvSpPr>
        <p:spPr>
          <a:xfrm>
            <a:off x="773430" y="1960285"/>
            <a:ext cx="6490970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S1 – Architecture &amp; Training details</a:t>
            </a:r>
          </a:p>
          <a:p>
            <a:pPr marL="3429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S2 – Compression Methods (pruning, PTQ, QAT)</a:t>
            </a:r>
          </a:p>
          <a:p>
            <a:pPr marL="3429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S3 – Latency Measurement Methodology</a:t>
            </a:r>
          </a:p>
          <a:p>
            <a:pPr marL="3429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3429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Github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Repo:</a:t>
            </a:r>
          </a:p>
          <a:p>
            <a:pPr marL="800100" lvl="1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2"/>
              </a:rPr>
              <a:t>https://github.com/ColoradoEmbeddedAI-Fall2025/final-project-sm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16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1C22-A95F-3529-BC1B-5CA78FAF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S1: Architecture &amp; Training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C5EFE-E02F-011C-FEAE-4912AC2975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Base CNN architecture:</a:t>
            </a:r>
          </a:p>
          <a:p>
            <a:pPr lvl="1"/>
            <a:r>
              <a:rPr lang="en-US" dirty="0"/>
              <a:t>Input: 28×28×1 MNIST image</a:t>
            </a:r>
          </a:p>
          <a:p>
            <a:pPr lvl="1"/>
            <a:r>
              <a:rPr lang="en-US" dirty="0"/>
              <a:t>Conv2D (16 filters, 3×3, </a:t>
            </a:r>
            <a:r>
              <a:rPr lang="en-US" dirty="0" err="1"/>
              <a:t>ReLU</a:t>
            </a:r>
            <a:r>
              <a:rPr lang="en-US" dirty="0"/>
              <a:t>) → </a:t>
            </a:r>
            <a:r>
              <a:rPr lang="en-US" dirty="0" err="1"/>
              <a:t>MaxPool</a:t>
            </a:r>
            <a:endParaRPr lang="en-US" dirty="0"/>
          </a:p>
          <a:p>
            <a:pPr lvl="1"/>
            <a:r>
              <a:rPr lang="en-US" dirty="0"/>
              <a:t>(2×2)Conv2D (32 filters, 3×3, </a:t>
            </a:r>
            <a:r>
              <a:rPr lang="en-US" dirty="0" err="1"/>
              <a:t>ReLU</a:t>
            </a:r>
            <a:r>
              <a:rPr lang="en-US" dirty="0"/>
              <a:t>) → </a:t>
            </a:r>
            <a:r>
              <a:rPr lang="en-US" dirty="0" err="1"/>
              <a:t>MaxPool</a:t>
            </a:r>
            <a:endParaRPr lang="en-US" dirty="0"/>
          </a:p>
          <a:p>
            <a:pPr lvl="1"/>
            <a:r>
              <a:rPr lang="en-US" dirty="0"/>
              <a:t>(2×2)Flatten → Dense(64, </a:t>
            </a:r>
            <a:r>
              <a:rPr lang="en-US" dirty="0" err="1"/>
              <a:t>ReLU</a:t>
            </a:r>
            <a:r>
              <a:rPr lang="en-US" dirty="0"/>
              <a:t>) → Dense(10, </a:t>
            </a:r>
            <a:r>
              <a:rPr lang="en-US" dirty="0" err="1"/>
              <a:t>softmax</a:t>
            </a:r>
            <a:r>
              <a:rPr lang="en-US" dirty="0"/>
              <a:t>)</a:t>
            </a:r>
          </a:p>
          <a:p>
            <a:r>
              <a:rPr lang="en-US" dirty="0"/>
              <a:t>Parameter Counts:</a:t>
            </a:r>
          </a:p>
          <a:p>
            <a:pPr lvl="1"/>
            <a:r>
              <a:rPr lang="pt-BR" dirty="0"/>
              <a:t>Conv2D(16): 160 params</a:t>
            </a:r>
          </a:p>
          <a:p>
            <a:pPr lvl="1"/>
            <a:r>
              <a:rPr lang="pt-BR" dirty="0"/>
              <a:t>Conv2D(32): 4,640 params</a:t>
            </a:r>
          </a:p>
          <a:p>
            <a:pPr lvl="1"/>
            <a:r>
              <a:rPr lang="pt-BR" dirty="0"/>
              <a:t>Dense(64): 51,264 params</a:t>
            </a:r>
          </a:p>
          <a:p>
            <a:pPr lvl="1"/>
            <a:r>
              <a:rPr lang="pt-BR" dirty="0"/>
              <a:t>Dense(10): 650 params</a:t>
            </a:r>
          </a:p>
          <a:p>
            <a:pPr lvl="1"/>
            <a:r>
              <a:rPr lang="pt-BR" dirty="0"/>
              <a:t>Total: 56,714 parameters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E1FF4-94F2-392A-ABF4-3056956DAE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Dataset splits:</a:t>
            </a:r>
          </a:p>
          <a:p>
            <a:pPr lvl="1"/>
            <a:r>
              <a:rPr lang="fr-FR" dirty="0"/>
              <a:t>Training: 55,000 images</a:t>
            </a:r>
          </a:p>
          <a:p>
            <a:pPr lvl="1"/>
            <a:r>
              <a:rPr lang="fr-FR" dirty="0"/>
              <a:t>Validation: 5,000 images</a:t>
            </a:r>
          </a:p>
          <a:p>
            <a:pPr lvl="1"/>
            <a:r>
              <a:rPr lang="fr-FR" dirty="0"/>
              <a:t>Test: 10,000 images</a:t>
            </a:r>
          </a:p>
          <a:p>
            <a:r>
              <a:rPr lang="fr-FR" dirty="0" err="1"/>
              <a:t>Preprocessing</a:t>
            </a:r>
            <a:endParaRPr lang="fr-FR" dirty="0"/>
          </a:p>
          <a:p>
            <a:pPr lvl="1"/>
            <a:r>
              <a:rPr lang="en-US" dirty="0"/>
              <a:t>Grayscale → float32 → normalized to [0, 1]</a:t>
            </a:r>
          </a:p>
          <a:p>
            <a:pPr lvl="1"/>
            <a:r>
              <a:rPr lang="en-US" dirty="0"/>
              <a:t>Added channel dimension → (28, 28, 1)</a:t>
            </a:r>
          </a:p>
          <a:p>
            <a:r>
              <a:rPr lang="en-US" dirty="0"/>
              <a:t>Common Hyperparameters</a:t>
            </a:r>
          </a:p>
          <a:p>
            <a:pPr lvl="1"/>
            <a:r>
              <a:rPr lang="en-US" dirty="0"/>
              <a:t>Optimizer: Adam (default LR)</a:t>
            </a:r>
          </a:p>
          <a:p>
            <a:pPr lvl="1"/>
            <a:r>
              <a:rPr lang="en-US" dirty="0"/>
              <a:t>Loss: </a:t>
            </a:r>
            <a:r>
              <a:rPr lang="en-US" dirty="0" err="1"/>
              <a:t>sparse_categorical_crossentropy</a:t>
            </a:r>
            <a:endParaRPr lang="en-US" dirty="0"/>
          </a:p>
          <a:p>
            <a:pPr lvl="1"/>
            <a:r>
              <a:rPr lang="en-US" dirty="0"/>
              <a:t>Batch size: 128</a:t>
            </a:r>
          </a:p>
          <a:p>
            <a:pPr lvl="1"/>
            <a:r>
              <a:rPr lang="en-US" dirty="0"/>
              <a:t>10 epochs per model</a:t>
            </a:r>
          </a:p>
        </p:txBody>
      </p:sp>
    </p:spTree>
    <p:extLst>
      <p:ext uri="{BB962C8B-B14F-4D97-AF65-F5344CB8AC3E}">
        <p14:creationId xmlns:p14="http://schemas.microsoft.com/office/powerpoint/2010/main" val="895815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528</TotalTime>
  <Words>821</Words>
  <Application>Microsoft Office PowerPoint</Application>
  <PresentationFormat>Widescreen</PresentationFormat>
  <Paragraphs>135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Calisto MT</vt:lpstr>
      <vt:lpstr>Wingdings 2</vt:lpstr>
      <vt:lpstr>Slate</vt:lpstr>
      <vt:lpstr>Efficient Deep Learning</vt:lpstr>
      <vt:lpstr>Motivation</vt:lpstr>
      <vt:lpstr>Baseline CNN on MNIST</vt:lpstr>
      <vt:lpstr>Optimization Techniques</vt:lpstr>
      <vt:lpstr>Model Results &amp; Comparison</vt:lpstr>
      <vt:lpstr>PowerPoint Presentation</vt:lpstr>
      <vt:lpstr>Conclusions</vt:lpstr>
      <vt:lpstr>Supplemental Material Overview</vt:lpstr>
      <vt:lpstr>S1: Architecture &amp; Training Details</vt:lpstr>
      <vt:lpstr>S2: Compression Methods</vt:lpstr>
      <vt:lpstr>S2: Continued</vt:lpstr>
      <vt:lpstr>Latency Measurement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Glen Mccammon</dc:creator>
  <cp:lastModifiedBy>Glen Mccammon</cp:lastModifiedBy>
  <cp:revision>3</cp:revision>
  <dcterms:created xsi:type="dcterms:W3CDTF">2025-11-04T01:28:21Z</dcterms:created>
  <dcterms:modified xsi:type="dcterms:W3CDTF">2025-12-02T06:42:07Z</dcterms:modified>
</cp:coreProperties>
</file>